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ans Bold" charset="1" panose="00000000000000000000"/>
      <p:regular r:id="rId18"/>
    </p:embeddedFont>
    <p:embeddedFont>
      <p:font typeface="Times New Roman Bold" charset="1" panose="02030802070405020303"/>
      <p:regular r:id="rId19"/>
    </p:embeddedFont>
    <p:embeddedFont>
      <p:font typeface="Times New Roman" charset="1" panose="02030502070405020303"/>
      <p:regular r:id="rId20"/>
    </p:embeddedFont>
    <p:embeddedFont>
      <p:font typeface="DM Sans" charset="1" panose="00000000000000000000"/>
      <p:regular r:id="rId21"/>
    </p:embeddedFont>
    <p:embeddedFont>
      <p:font typeface="DM Sans Bold Italics" charset="1" panose="00000000000000000000"/>
      <p:regular r:id="rId22"/>
    </p:embeddedFont>
    <p:embeddedFont>
      <p:font typeface="DM Sans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56.jpeg" Type="http://schemas.openxmlformats.org/officeDocument/2006/relationships/image"/><Relationship Id="rId8" Target="../media/VAGXwk8VJ8o.mp4" Type="http://schemas.openxmlformats.org/officeDocument/2006/relationships/video"/><Relationship Id="rId9" Target="../media/VAGXwk8VJ8o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47.png" Type="http://schemas.openxmlformats.org/officeDocument/2006/relationships/image"/><Relationship Id="rId3" Target="../media/image2.png" Type="http://schemas.openxmlformats.org/officeDocument/2006/relationships/image"/><Relationship Id="rId30" Target="../media/image48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45.png" Type="http://schemas.openxmlformats.org/officeDocument/2006/relationships/image"/><Relationship Id="rId2" Target="../media/image1.png" Type="http://schemas.openxmlformats.org/officeDocument/2006/relationships/image"/><Relationship Id="rId20" Target="../media/image46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47.png" Type="http://schemas.openxmlformats.org/officeDocument/2006/relationships/image"/><Relationship Id="rId3" Target="../media/image2.png" Type="http://schemas.openxmlformats.org/officeDocument/2006/relationships/image"/><Relationship Id="rId30" Target="../media/image48.svg" Type="http://schemas.openxmlformats.org/officeDocument/2006/relationships/image"/><Relationship Id="rId31" Target="../media/image49.png" Type="http://schemas.openxmlformats.org/officeDocument/2006/relationships/image"/><Relationship Id="rId32" Target="../media/image50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84171" y="9535951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39889" y="7353541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2269044" y="3207733"/>
            <a:ext cx="10910396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b="true" sz="9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CytoAutoCluster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75590" y="6541172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Stuti Dey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551610" y="1802034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69044" y="4652358"/>
            <a:ext cx="10910396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Enhancing Cytometry with Deep Learning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902381" y="2516412"/>
            <a:ext cx="3427822" cy="4570429"/>
          </a:xfrm>
          <a:custGeom>
            <a:avLst/>
            <a:gdLst/>
            <a:ahLst/>
            <a:cxnLst/>
            <a:rect r="r" b="b" t="t" l="l"/>
            <a:pathLst>
              <a:path h="4570429" w="3427822">
                <a:moveTo>
                  <a:pt x="0" y="0"/>
                </a:moveTo>
                <a:lnTo>
                  <a:pt x="3427822" y="0"/>
                </a:lnTo>
                <a:lnTo>
                  <a:pt x="3427822" y="4570429"/>
                </a:lnTo>
                <a:lnTo>
                  <a:pt x="0" y="457042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65708" y="7031837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08226" y="8004618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285611" y="1219200"/>
            <a:ext cx="9942299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66777" y="22491"/>
            <a:ext cx="2127697" cy="2373999"/>
          </a:xfrm>
          <a:custGeom>
            <a:avLst/>
            <a:gdLst/>
            <a:ahLst/>
            <a:cxnLst/>
            <a:rect r="r" b="b" t="t" l="l"/>
            <a:pathLst>
              <a:path h="2373999" w="2127697">
                <a:moveTo>
                  <a:pt x="0" y="0"/>
                </a:moveTo>
                <a:lnTo>
                  <a:pt x="2127696" y="0"/>
                </a:lnTo>
                <a:lnTo>
                  <a:pt x="2127696" y="2373999"/>
                </a:lnTo>
                <a:lnTo>
                  <a:pt x="0" y="2373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58017" y="-2376240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334163" y="1209490"/>
            <a:ext cx="8247278" cy="6472398"/>
          </a:xfrm>
          <a:custGeom>
            <a:avLst/>
            <a:gdLst/>
            <a:ahLst/>
            <a:cxnLst/>
            <a:rect r="r" b="b" t="t" l="l"/>
            <a:pathLst>
              <a:path h="6472398" w="8247278">
                <a:moveTo>
                  <a:pt x="0" y="0"/>
                </a:moveTo>
                <a:lnTo>
                  <a:pt x="8247279" y="0"/>
                </a:lnTo>
                <a:lnTo>
                  <a:pt x="8247279" y="6472398"/>
                </a:lnTo>
                <a:lnTo>
                  <a:pt x="0" y="6472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0994" y="2792098"/>
            <a:ext cx="8483169" cy="61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9876" indent="-399938" lvl="1">
              <a:lnSpc>
                <a:spcPts val="5001"/>
              </a:lnSpc>
              <a:buFont typeface="Arial"/>
              <a:buChar char="•"/>
            </a:pPr>
            <a:r>
              <a:rPr lang="en-US" sz="3704" spc="2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Enhanced clustering accuracy through semi-supervised techniques.</a:t>
            </a:r>
          </a:p>
          <a:p>
            <a:pPr algn="l" marL="799876" indent="-399938" lvl="1">
              <a:lnSpc>
                <a:spcPts val="5001"/>
              </a:lnSpc>
              <a:buFont typeface="Arial"/>
              <a:buChar char="•"/>
            </a:pPr>
            <a:r>
              <a:rPr lang="en-US" sz="3704" spc="2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Reduced dependence on labeled datasets. </a:t>
            </a:r>
          </a:p>
          <a:p>
            <a:pPr algn="l" marL="799876" indent="-399938" lvl="1">
              <a:lnSpc>
                <a:spcPts val="5001"/>
              </a:lnSpc>
              <a:buFont typeface="Arial"/>
              <a:buChar char="•"/>
            </a:pPr>
            <a:r>
              <a:rPr lang="en-US" sz="3704" spc="2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Simplified high-dimensional noisy data analysis. </a:t>
            </a:r>
          </a:p>
          <a:p>
            <a:pPr algn="l" marL="799876" indent="-399938" lvl="1">
              <a:lnSpc>
                <a:spcPts val="5001"/>
              </a:lnSpc>
              <a:buFont typeface="Arial"/>
              <a:buChar char="•"/>
            </a:pPr>
            <a:r>
              <a:rPr lang="en-US" sz="3704" spc="2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Delivered intuitive, interpretable cluster visualizations.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4606" y="7947468"/>
            <a:ext cx="8483169" cy="60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1"/>
              </a:lnSpc>
            </a:pPr>
            <a:r>
              <a:rPr lang="en-US" sz="3704" spc="2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Modified t-sne plot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-587091" y="908948"/>
            <a:ext cx="3064323" cy="1045700"/>
          </a:xfrm>
          <a:custGeom>
            <a:avLst/>
            <a:gdLst/>
            <a:ahLst/>
            <a:cxnLst/>
            <a:rect r="r" b="b" t="t" l="l"/>
            <a:pathLst>
              <a:path h="1045700" w="3064323">
                <a:moveTo>
                  <a:pt x="0" y="0"/>
                </a:moveTo>
                <a:lnTo>
                  <a:pt x="3064324" y="0"/>
                </a:lnTo>
                <a:lnTo>
                  <a:pt x="3064324" y="1045700"/>
                </a:lnTo>
                <a:lnTo>
                  <a:pt x="0" y="1045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70234" y="2186"/>
            <a:ext cx="2643619" cy="2978726"/>
          </a:xfrm>
          <a:custGeom>
            <a:avLst/>
            <a:gdLst/>
            <a:ahLst/>
            <a:cxnLst/>
            <a:rect r="r" b="b" t="t" l="l"/>
            <a:pathLst>
              <a:path h="2978726" w="2643619">
                <a:moveTo>
                  <a:pt x="0" y="0"/>
                </a:moveTo>
                <a:lnTo>
                  <a:pt x="2643619" y="0"/>
                </a:lnTo>
                <a:lnTo>
                  <a:pt x="2643619" y="2978726"/>
                </a:lnTo>
                <a:lnTo>
                  <a:pt x="0" y="2978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988589" y="1972842"/>
            <a:ext cx="12951926" cy="72854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19658" y="314259"/>
            <a:ext cx="913331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Demo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6759" y="2942812"/>
            <a:ext cx="4781830" cy="685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1"/>
              </a:lnSpc>
              <a:spcBef>
                <a:spcPct val="0"/>
              </a:spcBef>
            </a:pPr>
            <a:r>
              <a:rPr lang="en-US" b="true" sz="2712" spc="1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1.Dem</a:t>
            </a: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 Workflow: </a:t>
            </a:r>
          </a:p>
          <a:p>
            <a:pPr algn="l" marL="585534" indent="-292767" lvl="1">
              <a:lnSpc>
                <a:spcPts val="3661"/>
              </a:lnSpc>
              <a:buFont typeface="Arial"/>
              <a:buChar char="•"/>
            </a:pP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Load cytometry data and preprocess.</a:t>
            </a:r>
          </a:p>
          <a:p>
            <a:pPr algn="l" marL="585534" indent="-292767" lvl="1">
              <a:lnSpc>
                <a:spcPts val="3661"/>
              </a:lnSpc>
              <a:buFont typeface="Arial"/>
              <a:buChar char="•"/>
            </a:pP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Apply masking and semi-supervised learning techniques.</a:t>
            </a:r>
          </a:p>
          <a:p>
            <a:pPr algn="l" marL="585534" indent="-292767" lvl="1">
              <a:lnSpc>
                <a:spcPts val="36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Train models and visualize clusters.</a:t>
            </a:r>
          </a:p>
          <a:p>
            <a:pPr algn="l" marL="0" indent="0" lvl="0">
              <a:lnSpc>
                <a:spcPts val="3661"/>
              </a:lnSpc>
              <a:spcBef>
                <a:spcPct val="0"/>
              </a:spcBef>
            </a:pP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2.R</a:t>
            </a: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ecording: https://drive.google.com/file/d/1JfEDPsJjt2oPdzipgL_7yQEMHVLD8Sr9/view?usp=drive_link</a:t>
            </a:r>
          </a:p>
          <a:p>
            <a:pPr algn="l">
              <a:lnSpc>
                <a:spcPts val="366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661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10722933">
            <a:off x="11478863" y="-1046723"/>
            <a:ext cx="6147451" cy="2097818"/>
          </a:xfrm>
          <a:custGeom>
            <a:avLst/>
            <a:gdLst/>
            <a:ahLst/>
            <a:cxnLst/>
            <a:rect r="r" b="b" t="t" l="l"/>
            <a:pathLst>
              <a:path h="2097818" w="6147451">
                <a:moveTo>
                  <a:pt x="0" y="0"/>
                </a:moveTo>
                <a:lnTo>
                  <a:pt x="6147451" y="0"/>
                </a:lnTo>
                <a:lnTo>
                  <a:pt x="6147451" y="2097818"/>
                </a:lnTo>
                <a:lnTo>
                  <a:pt x="0" y="2097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5605966" y="2753145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2046818"/>
            <a:ext cx="5136148" cy="6193365"/>
          </a:xfrm>
          <a:custGeom>
            <a:avLst/>
            <a:gdLst/>
            <a:ahLst/>
            <a:cxnLst/>
            <a:rect r="r" b="b" t="t" l="l"/>
            <a:pathLst>
              <a:path h="6193365" w="5136148">
                <a:moveTo>
                  <a:pt x="0" y="0"/>
                </a:moveTo>
                <a:lnTo>
                  <a:pt x="5136148" y="0"/>
                </a:lnTo>
                <a:lnTo>
                  <a:pt x="5136148" y="6193364"/>
                </a:lnTo>
                <a:lnTo>
                  <a:pt x="0" y="61933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0622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934" y="2091045"/>
            <a:ext cx="6264366" cy="6104909"/>
          </a:xfrm>
          <a:custGeom>
            <a:avLst/>
            <a:gdLst/>
            <a:ahLst/>
            <a:cxnLst/>
            <a:rect r="r" b="b" t="t" l="l"/>
            <a:pathLst>
              <a:path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0447" y="1112735"/>
            <a:ext cx="8907001" cy="95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7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7442" y="2131494"/>
            <a:ext cx="10246511" cy="7455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2902" spc="1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1.Context: Cytometry produces large datasets with high dimensionality, making traditional clustering inefficient.</a:t>
            </a:r>
          </a:p>
          <a:p>
            <a:pPr algn="l">
              <a:lnSpc>
                <a:spcPts val="3918"/>
              </a:lnSpc>
            </a:pPr>
            <a:r>
              <a:rPr lang="en-US" sz="2902" spc="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r>
              <a:rPr lang="en-US" sz="2902" spc="1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Challenges:</a:t>
            </a:r>
          </a:p>
          <a:p>
            <a:pPr algn="l" marL="626688" indent="-313344" lvl="1">
              <a:lnSpc>
                <a:spcPts val="3918"/>
              </a:lnSpc>
              <a:buFont typeface="Arial"/>
              <a:buChar char="•"/>
            </a:pPr>
            <a:r>
              <a:rPr lang="en-US" b="true" sz="2902" spc="1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 dimensionality complicates data interpretation.</a:t>
            </a:r>
          </a:p>
          <a:p>
            <a:pPr algn="l" marL="626688" indent="-313344" lvl="1">
              <a:lnSpc>
                <a:spcPts val="3918"/>
              </a:lnSpc>
              <a:buFont typeface="Arial"/>
              <a:buChar char="•"/>
            </a:pPr>
            <a:r>
              <a:rPr lang="en-US" b="true" sz="2902" spc="1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Limited labeled data restricts supervised learning models.</a:t>
            </a:r>
          </a:p>
          <a:p>
            <a:pPr algn="l" marL="626688" indent="-313344" lvl="1">
              <a:lnSpc>
                <a:spcPts val="3918"/>
              </a:lnSpc>
              <a:buFont typeface="Arial"/>
              <a:buChar char="•"/>
            </a:pPr>
            <a:r>
              <a:rPr lang="en-US" b="true" sz="2902" spc="1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Biological variability introduces noise and inconsistency.</a:t>
            </a:r>
          </a:p>
          <a:p>
            <a:pPr algn="l">
              <a:lnSpc>
                <a:spcPts val="3918"/>
              </a:lnSpc>
            </a:pPr>
            <a:r>
              <a:rPr lang="en-US" sz="2902" spc="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r>
              <a:rPr lang="en-US" sz="2902" spc="1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</a:t>
            </a:r>
          </a:p>
          <a:p>
            <a:pPr algn="l" marL="626688" indent="-313344" lvl="1">
              <a:lnSpc>
                <a:spcPts val="3918"/>
              </a:lnSpc>
              <a:buFont typeface="Arial"/>
              <a:buChar char="•"/>
            </a:pPr>
            <a:r>
              <a:rPr lang="en-US" b="true" sz="2902" spc="1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Build a scalable framework to cluster high-dimensional cytometry data using semi-supervised learning techniques.</a:t>
            </a:r>
          </a:p>
          <a:p>
            <a:pPr algn="l" marL="626688" indent="-313344" lvl="1">
              <a:lnSpc>
                <a:spcPts val="3918"/>
              </a:lnSpc>
              <a:buFont typeface="Arial"/>
              <a:buChar char="•"/>
            </a:pPr>
            <a:r>
              <a:rPr lang="en-US" b="true" sz="2902" spc="1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Reduce dependency on labeled data while improving clustering accuracy and interpretability.</a:t>
            </a:r>
          </a:p>
          <a:p>
            <a:pPr algn="l" marL="0" indent="0" lvl="0">
              <a:lnSpc>
                <a:spcPts val="3918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23377" y="-1890601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3"/>
                </a:lnTo>
                <a:lnTo>
                  <a:pt x="0" y="30685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5194" y="283288"/>
            <a:ext cx="8473706" cy="95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7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Dataset Overview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49268" y="1214312"/>
            <a:ext cx="7656971" cy="2647151"/>
            <a:chOff x="0" y="0"/>
            <a:chExt cx="2563234" cy="8861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3234" cy="886156"/>
            </a:xfrm>
            <a:custGeom>
              <a:avLst/>
              <a:gdLst/>
              <a:ahLst/>
              <a:cxnLst/>
              <a:rect r="r" b="b" t="t" l="l"/>
              <a:pathLst>
                <a:path h="886156" w="2563234">
                  <a:moveTo>
                    <a:pt x="15166" y="0"/>
                  </a:moveTo>
                  <a:lnTo>
                    <a:pt x="2548068" y="0"/>
                  </a:lnTo>
                  <a:cubicBezTo>
                    <a:pt x="2556444" y="0"/>
                    <a:pt x="2563234" y="6790"/>
                    <a:pt x="2563234" y="15166"/>
                  </a:cubicBezTo>
                  <a:lnTo>
                    <a:pt x="2563234" y="870989"/>
                  </a:lnTo>
                  <a:cubicBezTo>
                    <a:pt x="2563234" y="879365"/>
                    <a:pt x="2556444" y="886156"/>
                    <a:pt x="2548068" y="886156"/>
                  </a:cubicBezTo>
                  <a:lnTo>
                    <a:pt x="15166" y="886156"/>
                  </a:lnTo>
                  <a:cubicBezTo>
                    <a:pt x="6790" y="886156"/>
                    <a:pt x="0" y="879365"/>
                    <a:pt x="0" y="870989"/>
                  </a:cubicBezTo>
                  <a:lnTo>
                    <a:pt x="0" y="15166"/>
                  </a:lnTo>
                  <a:cubicBezTo>
                    <a:pt x="0" y="6790"/>
                    <a:pt x="6790" y="0"/>
                    <a:pt x="1516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563234" cy="800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2218" y="1581252"/>
            <a:ext cx="1393954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3326" y="4188488"/>
            <a:ext cx="7632913" cy="2440364"/>
            <a:chOff x="0" y="0"/>
            <a:chExt cx="2505843" cy="8011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05843" cy="801158"/>
            </a:xfrm>
            <a:custGeom>
              <a:avLst/>
              <a:gdLst/>
              <a:ahLst/>
              <a:cxnLst/>
              <a:rect r="r" b="b" t="t" l="l"/>
              <a:pathLst>
                <a:path h="801158" w="2505843">
                  <a:moveTo>
                    <a:pt x="15214" y="0"/>
                  </a:moveTo>
                  <a:lnTo>
                    <a:pt x="2490629" y="0"/>
                  </a:lnTo>
                  <a:cubicBezTo>
                    <a:pt x="2499031" y="0"/>
                    <a:pt x="2505843" y="6812"/>
                    <a:pt x="2505843" y="15214"/>
                  </a:cubicBezTo>
                  <a:lnTo>
                    <a:pt x="2505843" y="785943"/>
                  </a:lnTo>
                  <a:cubicBezTo>
                    <a:pt x="2505843" y="789979"/>
                    <a:pt x="2504240" y="793848"/>
                    <a:pt x="2501387" y="796702"/>
                  </a:cubicBezTo>
                  <a:cubicBezTo>
                    <a:pt x="2498533" y="799555"/>
                    <a:pt x="2494664" y="801158"/>
                    <a:pt x="2490629" y="801158"/>
                  </a:cubicBezTo>
                  <a:lnTo>
                    <a:pt x="15214" y="801158"/>
                  </a:lnTo>
                  <a:cubicBezTo>
                    <a:pt x="11179" y="801158"/>
                    <a:pt x="7309" y="799555"/>
                    <a:pt x="4456" y="796702"/>
                  </a:cubicBezTo>
                  <a:cubicBezTo>
                    <a:pt x="1603" y="793848"/>
                    <a:pt x="0" y="789979"/>
                    <a:pt x="0" y="785943"/>
                  </a:cubicBezTo>
                  <a:lnTo>
                    <a:pt x="0" y="15214"/>
                  </a:lnTo>
                  <a:cubicBezTo>
                    <a:pt x="0" y="11179"/>
                    <a:pt x="1603" y="7309"/>
                    <a:pt x="4456" y="4456"/>
                  </a:cubicBezTo>
                  <a:cubicBezTo>
                    <a:pt x="7309" y="1603"/>
                    <a:pt x="11179" y="0"/>
                    <a:pt x="1521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505843" cy="715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3326" y="6895482"/>
            <a:ext cx="7632913" cy="2639581"/>
            <a:chOff x="0" y="0"/>
            <a:chExt cx="2152635" cy="7444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2635" cy="744415"/>
            </a:xfrm>
            <a:custGeom>
              <a:avLst/>
              <a:gdLst/>
              <a:ahLst/>
              <a:cxnLst/>
              <a:rect r="r" b="b" t="t" l="l"/>
              <a:pathLst>
                <a:path h="744415" w="2152635">
                  <a:moveTo>
                    <a:pt x="15214" y="0"/>
                  </a:moveTo>
                  <a:lnTo>
                    <a:pt x="2137421" y="0"/>
                  </a:lnTo>
                  <a:cubicBezTo>
                    <a:pt x="2145823" y="0"/>
                    <a:pt x="2152635" y="6812"/>
                    <a:pt x="2152635" y="15214"/>
                  </a:cubicBezTo>
                  <a:lnTo>
                    <a:pt x="2152635" y="729201"/>
                  </a:lnTo>
                  <a:cubicBezTo>
                    <a:pt x="2152635" y="733236"/>
                    <a:pt x="2151032" y="737105"/>
                    <a:pt x="2148179" y="739959"/>
                  </a:cubicBezTo>
                  <a:cubicBezTo>
                    <a:pt x="2145326" y="742812"/>
                    <a:pt x="2141456" y="744415"/>
                    <a:pt x="2137421" y="744415"/>
                  </a:cubicBezTo>
                  <a:lnTo>
                    <a:pt x="15214" y="744415"/>
                  </a:lnTo>
                  <a:cubicBezTo>
                    <a:pt x="6812" y="744415"/>
                    <a:pt x="0" y="737603"/>
                    <a:pt x="0" y="729201"/>
                  </a:cubicBezTo>
                  <a:lnTo>
                    <a:pt x="0" y="15214"/>
                  </a:lnTo>
                  <a:cubicBezTo>
                    <a:pt x="0" y="11179"/>
                    <a:pt x="1603" y="7309"/>
                    <a:pt x="4456" y="4456"/>
                  </a:cubicBezTo>
                  <a:cubicBezTo>
                    <a:pt x="7309" y="1603"/>
                    <a:pt x="11179" y="0"/>
                    <a:pt x="1521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2152635" cy="658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19719" y="4519803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3326" y="7514607"/>
            <a:ext cx="1671739" cy="108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1"/>
              </a:lnSpc>
            </a:pPr>
            <a:r>
              <a:rPr lang="en-US" sz="8470" spc="-69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77814" y="1531637"/>
            <a:ext cx="6228876" cy="198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1"/>
              </a:lnSpc>
              <a:spcBef>
                <a:spcPct val="0"/>
              </a:spcBef>
            </a:pPr>
            <a:r>
              <a:rPr lang="en-US" b="true" sz="2356" i="true" spc="37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Dataset Overview:</a:t>
            </a:r>
            <a:r>
              <a:rPr lang="en-US" sz="2356" i="true" spc="37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The dataset, Levine_32dim.csv, comprises 265,626 rows and 42 columns, containing cell markers like DNA1, DNA2, CD45RA, viability, and event numbers.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67311" y="4300728"/>
            <a:ext cx="5849882" cy="241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9"/>
              </a:lnSpc>
              <a:spcBef>
                <a:spcPct val="0"/>
              </a:spcBef>
            </a:pPr>
            <a:r>
              <a:rPr lang="en-US" b="true" sz="2866" spc="4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Label Distribution:</a:t>
            </a:r>
            <a:r>
              <a:rPr lang="en-US" sz="2866" spc="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66" spc="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dataset is partially labeled, with 39% of the data representing distinct cell populations and 61% unlabeled data.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69490" y="7141727"/>
            <a:ext cx="5110187" cy="193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  <a:spcBef>
                <a:spcPct val="0"/>
              </a:spcBef>
            </a:pPr>
            <a:r>
              <a:rPr lang="en-US" sz="2896" spc="4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Loading: The dataset was successfully loaded into a Pandas DataFrame for analysis.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90721" y="-2488782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5"/>
                </a:lnTo>
                <a:lnTo>
                  <a:pt x="0" y="3731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-152261" y="-903619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6" y="0"/>
                </a:lnTo>
                <a:lnTo>
                  <a:pt x="2597326" y="2796582"/>
                </a:lnTo>
                <a:lnTo>
                  <a:pt x="0" y="2796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3" id="23"/>
          <p:cNvGrpSpPr/>
          <p:nvPr/>
        </p:nvGrpSpPr>
        <p:grpSpPr>
          <a:xfrm rot="0">
            <a:off x="8996789" y="6952702"/>
            <a:ext cx="7417539" cy="2582361"/>
            <a:chOff x="0" y="0"/>
            <a:chExt cx="2483082" cy="8644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83082" cy="864467"/>
            </a:xfrm>
            <a:custGeom>
              <a:avLst/>
              <a:gdLst/>
              <a:ahLst/>
              <a:cxnLst/>
              <a:rect r="r" b="b" t="t" l="l"/>
              <a:pathLst>
                <a:path h="864467" w="2483082">
                  <a:moveTo>
                    <a:pt x="15656" y="0"/>
                  </a:moveTo>
                  <a:lnTo>
                    <a:pt x="2467426" y="0"/>
                  </a:lnTo>
                  <a:cubicBezTo>
                    <a:pt x="2471579" y="0"/>
                    <a:pt x="2475561" y="1649"/>
                    <a:pt x="2478497" y="4586"/>
                  </a:cubicBezTo>
                  <a:cubicBezTo>
                    <a:pt x="2481433" y="7522"/>
                    <a:pt x="2483082" y="11504"/>
                    <a:pt x="2483082" y="15656"/>
                  </a:cubicBezTo>
                  <a:lnTo>
                    <a:pt x="2483082" y="848810"/>
                  </a:lnTo>
                  <a:cubicBezTo>
                    <a:pt x="2483082" y="852963"/>
                    <a:pt x="2481433" y="856945"/>
                    <a:pt x="2478497" y="859881"/>
                  </a:cubicBezTo>
                  <a:cubicBezTo>
                    <a:pt x="2475561" y="862817"/>
                    <a:pt x="2471579" y="864467"/>
                    <a:pt x="2467426" y="864467"/>
                  </a:cubicBezTo>
                  <a:lnTo>
                    <a:pt x="15656" y="864467"/>
                  </a:lnTo>
                  <a:cubicBezTo>
                    <a:pt x="11504" y="864467"/>
                    <a:pt x="7522" y="862817"/>
                    <a:pt x="4586" y="859881"/>
                  </a:cubicBezTo>
                  <a:cubicBezTo>
                    <a:pt x="1649" y="856945"/>
                    <a:pt x="0" y="852963"/>
                    <a:pt x="0" y="848810"/>
                  </a:cubicBezTo>
                  <a:lnTo>
                    <a:pt x="0" y="15656"/>
                  </a:lnTo>
                  <a:cubicBezTo>
                    <a:pt x="0" y="11504"/>
                    <a:pt x="1649" y="7522"/>
                    <a:pt x="4586" y="4586"/>
                  </a:cubicBezTo>
                  <a:cubicBezTo>
                    <a:pt x="7522" y="1649"/>
                    <a:pt x="11504" y="0"/>
                    <a:pt x="1565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85725"/>
              <a:ext cx="2483082" cy="778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186702" y="7448002"/>
            <a:ext cx="1393954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06.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80656" y="7151252"/>
            <a:ext cx="5394331" cy="189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2844" spc="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Visualization: The label distribution was analyzed and visualized using bar charts for better understanding.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037747" y="4188488"/>
            <a:ext cx="7417539" cy="2440364"/>
            <a:chOff x="0" y="0"/>
            <a:chExt cx="2483082" cy="8169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83082" cy="816932"/>
            </a:xfrm>
            <a:custGeom>
              <a:avLst/>
              <a:gdLst/>
              <a:ahLst/>
              <a:cxnLst/>
              <a:rect r="r" b="b" t="t" l="l"/>
              <a:pathLst>
                <a:path h="816932" w="2483082">
                  <a:moveTo>
                    <a:pt x="15656" y="0"/>
                  </a:moveTo>
                  <a:lnTo>
                    <a:pt x="2467426" y="0"/>
                  </a:lnTo>
                  <a:cubicBezTo>
                    <a:pt x="2471579" y="0"/>
                    <a:pt x="2475561" y="1649"/>
                    <a:pt x="2478497" y="4586"/>
                  </a:cubicBezTo>
                  <a:cubicBezTo>
                    <a:pt x="2481433" y="7522"/>
                    <a:pt x="2483082" y="11504"/>
                    <a:pt x="2483082" y="15656"/>
                  </a:cubicBezTo>
                  <a:lnTo>
                    <a:pt x="2483082" y="801276"/>
                  </a:lnTo>
                  <a:cubicBezTo>
                    <a:pt x="2483082" y="809922"/>
                    <a:pt x="2476073" y="816932"/>
                    <a:pt x="2467426" y="816932"/>
                  </a:cubicBezTo>
                  <a:lnTo>
                    <a:pt x="15656" y="816932"/>
                  </a:lnTo>
                  <a:cubicBezTo>
                    <a:pt x="11504" y="816932"/>
                    <a:pt x="7522" y="815282"/>
                    <a:pt x="4586" y="812346"/>
                  </a:cubicBezTo>
                  <a:cubicBezTo>
                    <a:pt x="1649" y="809410"/>
                    <a:pt x="0" y="805428"/>
                    <a:pt x="0" y="801276"/>
                  </a:cubicBezTo>
                  <a:lnTo>
                    <a:pt x="0" y="15656"/>
                  </a:lnTo>
                  <a:cubicBezTo>
                    <a:pt x="0" y="11504"/>
                    <a:pt x="1649" y="7522"/>
                    <a:pt x="4586" y="4586"/>
                  </a:cubicBezTo>
                  <a:cubicBezTo>
                    <a:pt x="7522" y="1649"/>
                    <a:pt x="11504" y="0"/>
                    <a:pt x="1565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85725"/>
              <a:ext cx="2483082" cy="73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144000" y="4680613"/>
            <a:ext cx="1393954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05.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37954" y="4461538"/>
            <a:ext cx="4909579" cy="192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4"/>
              </a:lnSpc>
              <a:spcBef>
                <a:spcPct val="0"/>
              </a:spcBef>
            </a:pPr>
            <a:r>
              <a:rPr lang="en-US" sz="2847" spc="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Verification: The structure and dimensions of the dataset were verified to ensure data integrity.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996789" y="1214312"/>
            <a:ext cx="7417539" cy="2647151"/>
            <a:chOff x="0" y="0"/>
            <a:chExt cx="2483082" cy="88615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483082" cy="886156"/>
            </a:xfrm>
            <a:custGeom>
              <a:avLst/>
              <a:gdLst/>
              <a:ahLst/>
              <a:cxnLst/>
              <a:rect r="r" b="b" t="t" l="l"/>
              <a:pathLst>
                <a:path h="886156" w="2483082">
                  <a:moveTo>
                    <a:pt x="15656" y="0"/>
                  </a:moveTo>
                  <a:lnTo>
                    <a:pt x="2467426" y="0"/>
                  </a:lnTo>
                  <a:cubicBezTo>
                    <a:pt x="2471579" y="0"/>
                    <a:pt x="2475561" y="1649"/>
                    <a:pt x="2478497" y="4586"/>
                  </a:cubicBezTo>
                  <a:cubicBezTo>
                    <a:pt x="2481433" y="7522"/>
                    <a:pt x="2483082" y="11504"/>
                    <a:pt x="2483082" y="15656"/>
                  </a:cubicBezTo>
                  <a:lnTo>
                    <a:pt x="2483082" y="870500"/>
                  </a:lnTo>
                  <a:cubicBezTo>
                    <a:pt x="2483082" y="879146"/>
                    <a:pt x="2476073" y="886156"/>
                    <a:pt x="2467426" y="886156"/>
                  </a:cubicBezTo>
                  <a:lnTo>
                    <a:pt x="15656" y="886156"/>
                  </a:lnTo>
                  <a:cubicBezTo>
                    <a:pt x="11504" y="886156"/>
                    <a:pt x="7522" y="884506"/>
                    <a:pt x="4586" y="881570"/>
                  </a:cubicBezTo>
                  <a:cubicBezTo>
                    <a:pt x="1649" y="878634"/>
                    <a:pt x="0" y="874652"/>
                    <a:pt x="0" y="870500"/>
                  </a:cubicBezTo>
                  <a:lnTo>
                    <a:pt x="0" y="15656"/>
                  </a:lnTo>
                  <a:cubicBezTo>
                    <a:pt x="0" y="11504"/>
                    <a:pt x="1649" y="7522"/>
                    <a:pt x="4586" y="4586"/>
                  </a:cubicBezTo>
                  <a:cubicBezTo>
                    <a:pt x="7522" y="1649"/>
                    <a:pt x="11504" y="0"/>
                    <a:pt x="1565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85725"/>
              <a:ext cx="2483082" cy="800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037747" y="2061696"/>
            <a:ext cx="1393954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04.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47214" y="1634530"/>
            <a:ext cx="5044696" cy="176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7"/>
              </a:lnSpc>
              <a:spcBef>
                <a:spcPct val="0"/>
              </a:spcBef>
            </a:pPr>
            <a:r>
              <a:rPr lang="en-US" sz="2597" spc="4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Preprocessing: The features were preprocessed using StandardScaler to standardize the data.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6342180" y="7696868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6" y="0"/>
                </a:lnTo>
                <a:lnTo>
                  <a:pt x="2597326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7161234" y="7339230"/>
            <a:ext cx="1541626" cy="2055501"/>
          </a:xfrm>
          <a:custGeom>
            <a:avLst/>
            <a:gdLst/>
            <a:ahLst/>
            <a:cxnLst/>
            <a:rect r="r" b="b" t="t" l="l"/>
            <a:pathLst>
              <a:path h="2055501" w="1541626">
                <a:moveTo>
                  <a:pt x="0" y="0"/>
                </a:moveTo>
                <a:lnTo>
                  <a:pt x="1541626" y="0"/>
                </a:lnTo>
                <a:lnTo>
                  <a:pt x="1541626" y="2055501"/>
                </a:lnTo>
                <a:lnTo>
                  <a:pt x="0" y="20555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447533" y="4876800"/>
            <a:ext cx="1776392" cy="1676470"/>
          </a:xfrm>
          <a:custGeom>
            <a:avLst/>
            <a:gdLst/>
            <a:ahLst/>
            <a:cxnLst/>
            <a:rect r="r" b="b" t="t" l="l"/>
            <a:pathLst>
              <a:path h="1676470" w="1776392">
                <a:moveTo>
                  <a:pt x="0" y="0"/>
                </a:moveTo>
                <a:lnTo>
                  <a:pt x="1776392" y="0"/>
                </a:lnTo>
                <a:lnTo>
                  <a:pt x="1776392" y="1676470"/>
                </a:lnTo>
                <a:lnTo>
                  <a:pt x="0" y="1676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497987" y="2537887"/>
            <a:ext cx="1816505" cy="1587171"/>
          </a:xfrm>
          <a:custGeom>
            <a:avLst/>
            <a:gdLst/>
            <a:ahLst/>
            <a:cxnLst/>
            <a:rect r="r" b="b" t="t" l="l"/>
            <a:pathLst>
              <a:path h="1587171" w="1816505">
                <a:moveTo>
                  <a:pt x="0" y="0"/>
                </a:moveTo>
                <a:lnTo>
                  <a:pt x="1816505" y="0"/>
                </a:lnTo>
                <a:lnTo>
                  <a:pt x="1816505" y="1587171"/>
                </a:lnTo>
                <a:lnTo>
                  <a:pt x="0" y="15871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8075" y="1267971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57087" y="1879538"/>
            <a:ext cx="5956731" cy="6527925"/>
          </a:xfrm>
          <a:custGeom>
            <a:avLst/>
            <a:gdLst/>
            <a:ahLst/>
            <a:cxnLst/>
            <a:rect r="r" b="b" t="t" l="l"/>
            <a:pathLst>
              <a:path h="6527925" w="5956731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0577" y="4906822"/>
            <a:ext cx="1767821" cy="843733"/>
          </a:xfrm>
          <a:custGeom>
            <a:avLst/>
            <a:gdLst/>
            <a:ahLst/>
            <a:cxnLst/>
            <a:rect r="r" b="b" t="t" l="l"/>
            <a:pathLst>
              <a:path h="843733" w="1767821">
                <a:moveTo>
                  <a:pt x="0" y="0"/>
                </a:moveTo>
                <a:lnTo>
                  <a:pt x="1767821" y="0"/>
                </a:lnTo>
                <a:lnTo>
                  <a:pt x="1767821" y="843733"/>
                </a:lnTo>
                <a:lnTo>
                  <a:pt x="0" y="843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4863" y="190500"/>
            <a:ext cx="809209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4863" y="1501705"/>
            <a:ext cx="8913212" cy="845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  <a:spcBef>
                <a:spcPct val="0"/>
              </a:spcBef>
            </a:pPr>
            <a:r>
              <a:rPr lang="en-US" b="true" sz="2776" spc="1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1.Data</a:t>
            </a: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Exploration: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Histograms and KDE plots to understand feature distributions.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Box plots to identify outliers.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correlation using a heatmap</a:t>
            </a: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.</a:t>
            </a:r>
          </a:p>
          <a:p>
            <a:pPr algn="l">
              <a:lnSpc>
                <a:spcPts val="3748"/>
              </a:lnSpc>
              <a:spcBef>
                <a:spcPct val="0"/>
              </a:spcBef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</a:t>
            </a: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Preprocessing: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Standardized data using z-score normalization: </a:t>
            </a:r>
          </a:p>
          <a:p>
            <a:pPr algn="l">
              <a:lnSpc>
                <a:spcPts val="3748"/>
              </a:lnSpc>
              <a:spcBef>
                <a:spcPct val="0"/>
              </a:spcBef>
            </a:pP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Handled missing values and outliers.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Applied masking and corruption techniques to simulate realistic data.</a:t>
            </a:r>
          </a:p>
          <a:p>
            <a:pPr algn="l">
              <a:lnSpc>
                <a:spcPts val="3748"/>
              </a:lnSpc>
              <a:spcBef>
                <a:spcPct val="0"/>
              </a:spcBef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</a:t>
            </a: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Dimensionality Reduction: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PCA to identify principal components and retain maximum variance.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t-SNE for visualizing high-dimensional data in 2D space.</a:t>
            </a:r>
          </a:p>
          <a:p>
            <a:pPr algn="l" marL="0" indent="0" lvl="0">
              <a:lnSpc>
                <a:spcPts val="37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753178" y="3852356"/>
            <a:ext cx="7567145" cy="2582288"/>
          </a:xfrm>
          <a:custGeom>
            <a:avLst/>
            <a:gdLst/>
            <a:ahLst/>
            <a:cxnLst/>
            <a:rect r="r" b="b" t="t" l="l"/>
            <a:pathLst>
              <a:path h="2582288" w="7567145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80231" y="2037564"/>
            <a:ext cx="5513037" cy="6211873"/>
          </a:xfrm>
          <a:custGeom>
            <a:avLst/>
            <a:gdLst/>
            <a:ahLst/>
            <a:cxnLst/>
            <a:rect r="r" b="b" t="t" l="l"/>
            <a:pathLst>
              <a:path h="6211873" w="5513037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49988" y="374010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Model Details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49988" y="1513200"/>
            <a:ext cx="10164825" cy="8853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b="true" sz="2774" spc="1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1.M</a:t>
            </a: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odels Used: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Logistic Regression: A baseline model for classification.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XGBoost: For robust, gradient-boosted predictions.</a:t>
            </a:r>
          </a:p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</a:t>
            </a: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Semi-Supervised Techniques: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Label Propagation: Assigned labels to unlabeled data by leveraging similarities.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Binary Masking: Simulated missing data.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Entropy Minimization: Reduced uncertainty in model predictions.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Consistency Regularization: Maintained stable predictions across augmented inputs.</a:t>
            </a:r>
          </a:p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</a:t>
            </a: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Inputs from Code: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Labeled and unlabeled data separation.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Masking applied with a probability of 0.3.</a:t>
            </a:r>
          </a:p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</a:t>
            </a: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Outputs from Code: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Improved label predictions for unlabeled data.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Masked and corrupted datasets ready for training.</a:t>
            </a:r>
          </a:p>
          <a:p>
            <a:pPr algn="l" marL="0" indent="0" lvl="0">
              <a:lnSpc>
                <a:spcPts val="37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8641" y="1339367"/>
            <a:ext cx="5873911" cy="3898946"/>
            <a:chOff x="0" y="0"/>
            <a:chExt cx="1116203" cy="740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6203" cy="740906"/>
            </a:xfrm>
            <a:custGeom>
              <a:avLst/>
              <a:gdLst/>
              <a:ahLst/>
              <a:cxnLst/>
              <a:rect r="r" b="b" t="t" l="l"/>
              <a:pathLst>
                <a:path h="740906" w="1116203">
                  <a:moveTo>
                    <a:pt x="44813" y="0"/>
                  </a:moveTo>
                  <a:lnTo>
                    <a:pt x="1071390" y="0"/>
                  </a:lnTo>
                  <a:cubicBezTo>
                    <a:pt x="1083275" y="0"/>
                    <a:pt x="1094674" y="4721"/>
                    <a:pt x="1103078" y="13125"/>
                  </a:cubicBezTo>
                  <a:cubicBezTo>
                    <a:pt x="1111482" y="21529"/>
                    <a:pt x="1116203" y="32928"/>
                    <a:pt x="1116203" y="44813"/>
                  </a:cubicBezTo>
                  <a:lnTo>
                    <a:pt x="1116203" y="696093"/>
                  </a:lnTo>
                  <a:cubicBezTo>
                    <a:pt x="1116203" y="707978"/>
                    <a:pt x="1111482" y="719376"/>
                    <a:pt x="1103078" y="727780"/>
                  </a:cubicBezTo>
                  <a:cubicBezTo>
                    <a:pt x="1094674" y="736184"/>
                    <a:pt x="1083275" y="740906"/>
                    <a:pt x="1071390" y="740906"/>
                  </a:cubicBezTo>
                  <a:lnTo>
                    <a:pt x="44813" y="740906"/>
                  </a:lnTo>
                  <a:cubicBezTo>
                    <a:pt x="32928" y="740906"/>
                    <a:pt x="21529" y="736184"/>
                    <a:pt x="13125" y="727780"/>
                  </a:cubicBezTo>
                  <a:cubicBezTo>
                    <a:pt x="4721" y="719376"/>
                    <a:pt x="0" y="707978"/>
                    <a:pt x="0" y="696093"/>
                  </a:cubicBezTo>
                  <a:lnTo>
                    <a:pt x="0" y="44813"/>
                  </a:lnTo>
                  <a:cubicBezTo>
                    <a:pt x="0" y="32928"/>
                    <a:pt x="4721" y="21529"/>
                    <a:pt x="13125" y="13125"/>
                  </a:cubicBezTo>
                  <a:cubicBezTo>
                    <a:pt x="21529" y="4721"/>
                    <a:pt x="32928" y="0"/>
                    <a:pt x="4481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16203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8641" y="5840325"/>
            <a:ext cx="5873911" cy="3898946"/>
            <a:chOff x="0" y="0"/>
            <a:chExt cx="1116203" cy="740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6203" cy="740906"/>
            </a:xfrm>
            <a:custGeom>
              <a:avLst/>
              <a:gdLst/>
              <a:ahLst/>
              <a:cxnLst/>
              <a:rect r="r" b="b" t="t" l="l"/>
              <a:pathLst>
                <a:path h="740906" w="1116203">
                  <a:moveTo>
                    <a:pt x="44813" y="0"/>
                  </a:moveTo>
                  <a:lnTo>
                    <a:pt x="1071390" y="0"/>
                  </a:lnTo>
                  <a:cubicBezTo>
                    <a:pt x="1083275" y="0"/>
                    <a:pt x="1094674" y="4721"/>
                    <a:pt x="1103078" y="13125"/>
                  </a:cubicBezTo>
                  <a:cubicBezTo>
                    <a:pt x="1111482" y="21529"/>
                    <a:pt x="1116203" y="32928"/>
                    <a:pt x="1116203" y="44813"/>
                  </a:cubicBezTo>
                  <a:lnTo>
                    <a:pt x="1116203" y="696093"/>
                  </a:lnTo>
                  <a:cubicBezTo>
                    <a:pt x="1116203" y="707978"/>
                    <a:pt x="1111482" y="719376"/>
                    <a:pt x="1103078" y="727780"/>
                  </a:cubicBezTo>
                  <a:cubicBezTo>
                    <a:pt x="1094674" y="736184"/>
                    <a:pt x="1083275" y="740906"/>
                    <a:pt x="1071390" y="740906"/>
                  </a:cubicBezTo>
                  <a:lnTo>
                    <a:pt x="44813" y="740906"/>
                  </a:lnTo>
                  <a:cubicBezTo>
                    <a:pt x="32928" y="740906"/>
                    <a:pt x="21529" y="736184"/>
                    <a:pt x="13125" y="727780"/>
                  </a:cubicBezTo>
                  <a:cubicBezTo>
                    <a:pt x="4721" y="719376"/>
                    <a:pt x="0" y="707978"/>
                    <a:pt x="0" y="696093"/>
                  </a:cubicBezTo>
                  <a:lnTo>
                    <a:pt x="0" y="44813"/>
                  </a:lnTo>
                  <a:cubicBezTo>
                    <a:pt x="0" y="32928"/>
                    <a:pt x="4721" y="21529"/>
                    <a:pt x="13125" y="13125"/>
                  </a:cubicBezTo>
                  <a:cubicBezTo>
                    <a:pt x="21529" y="4721"/>
                    <a:pt x="32928" y="0"/>
                    <a:pt x="4481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16203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42128" y="1339367"/>
            <a:ext cx="5873911" cy="3898946"/>
            <a:chOff x="0" y="0"/>
            <a:chExt cx="1116203" cy="7409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6203" cy="740906"/>
            </a:xfrm>
            <a:custGeom>
              <a:avLst/>
              <a:gdLst/>
              <a:ahLst/>
              <a:cxnLst/>
              <a:rect r="r" b="b" t="t" l="l"/>
              <a:pathLst>
                <a:path h="740906" w="1116203">
                  <a:moveTo>
                    <a:pt x="44813" y="0"/>
                  </a:moveTo>
                  <a:lnTo>
                    <a:pt x="1071390" y="0"/>
                  </a:lnTo>
                  <a:cubicBezTo>
                    <a:pt x="1083275" y="0"/>
                    <a:pt x="1094674" y="4721"/>
                    <a:pt x="1103078" y="13125"/>
                  </a:cubicBezTo>
                  <a:cubicBezTo>
                    <a:pt x="1111482" y="21529"/>
                    <a:pt x="1116203" y="32928"/>
                    <a:pt x="1116203" y="44813"/>
                  </a:cubicBezTo>
                  <a:lnTo>
                    <a:pt x="1116203" y="696093"/>
                  </a:lnTo>
                  <a:cubicBezTo>
                    <a:pt x="1116203" y="707978"/>
                    <a:pt x="1111482" y="719376"/>
                    <a:pt x="1103078" y="727780"/>
                  </a:cubicBezTo>
                  <a:cubicBezTo>
                    <a:pt x="1094674" y="736184"/>
                    <a:pt x="1083275" y="740906"/>
                    <a:pt x="1071390" y="740906"/>
                  </a:cubicBezTo>
                  <a:lnTo>
                    <a:pt x="44813" y="740906"/>
                  </a:lnTo>
                  <a:cubicBezTo>
                    <a:pt x="32928" y="740906"/>
                    <a:pt x="21529" y="736184"/>
                    <a:pt x="13125" y="727780"/>
                  </a:cubicBezTo>
                  <a:cubicBezTo>
                    <a:pt x="4721" y="719376"/>
                    <a:pt x="0" y="707978"/>
                    <a:pt x="0" y="696093"/>
                  </a:cubicBezTo>
                  <a:lnTo>
                    <a:pt x="0" y="44813"/>
                  </a:lnTo>
                  <a:cubicBezTo>
                    <a:pt x="0" y="32928"/>
                    <a:pt x="4721" y="21529"/>
                    <a:pt x="13125" y="13125"/>
                  </a:cubicBezTo>
                  <a:cubicBezTo>
                    <a:pt x="21529" y="4721"/>
                    <a:pt x="32928" y="0"/>
                    <a:pt x="4481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16203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42128" y="5840325"/>
            <a:ext cx="5873911" cy="3898946"/>
            <a:chOff x="0" y="0"/>
            <a:chExt cx="1116203" cy="7409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6203" cy="740906"/>
            </a:xfrm>
            <a:custGeom>
              <a:avLst/>
              <a:gdLst/>
              <a:ahLst/>
              <a:cxnLst/>
              <a:rect r="r" b="b" t="t" l="l"/>
              <a:pathLst>
                <a:path h="740906" w="1116203">
                  <a:moveTo>
                    <a:pt x="44813" y="0"/>
                  </a:moveTo>
                  <a:lnTo>
                    <a:pt x="1071390" y="0"/>
                  </a:lnTo>
                  <a:cubicBezTo>
                    <a:pt x="1083275" y="0"/>
                    <a:pt x="1094674" y="4721"/>
                    <a:pt x="1103078" y="13125"/>
                  </a:cubicBezTo>
                  <a:cubicBezTo>
                    <a:pt x="1111482" y="21529"/>
                    <a:pt x="1116203" y="32928"/>
                    <a:pt x="1116203" y="44813"/>
                  </a:cubicBezTo>
                  <a:lnTo>
                    <a:pt x="1116203" y="696093"/>
                  </a:lnTo>
                  <a:cubicBezTo>
                    <a:pt x="1116203" y="707978"/>
                    <a:pt x="1111482" y="719376"/>
                    <a:pt x="1103078" y="727780"/>
                  </a:cubicBezTo>
                  <a:cubicBezTo>
                    <a:pt x="1094674" y="736184"/>
                    <a:pt x="1083275" y="740906"/>
                    <a:pt x="1071390" y="740906"/>
                  </a:cubicBezTo>
                  <a:lnTo>
                    <a:pt x="44813" y="740906"/>
                  </a:lnTo>
                  <a:cubicBezTo>
                    <a:pt x="32928" y="740906"/>
                    <a:pt x="21529" y="736184"/>
                    <a:pt x="13125" y="727780"/>
                  </a:cubicBezTo>
                  <a:cubicBezTo>
                    <a:pt x="4721" y="719376"/>
                    <a:pt x="0" y="707978"/>
                    <a:pt x="0" y="696093"/>
                  </a:cubicBezTo>
                  <a:lnTo>
                    <a:pt x="0" y="44813"/>
                  </a:lnTo>
                  <a:cubicBezTo>
                    <a:pt x="0" y="32928"/>
                    <a:pt x="4721" y="21529"/>
                    <a:pt x="13125" y="13125"/>
                  </a:cubicBezTo>
                  <a:cubicBezTo>
                    <a:pt x="21529" y="4721"/>
                    <a:pt x="32928" y="0"/>
                    <a:pt x="4481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16203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8641" y="1339367"/>
            <a:ext cx="5873911" cy="732557"/>
            <a:chOff x="0" y="0"/>
            <a:chExt cx="1116203" cy="1392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16203" cy="139206"/>
            </a:xfrm>
            <a:custGeom>
              <a:avLst/>
              <a:gdLst/>
              <a:ahLst/>
              <a:cxnLst/>
              <a:rect r="r" b="b" t="t" l="l"/>
              <a:pathLst>
                <a:path h="139206" w="1116203">
                  <a:moveTo>
                    <a:pt x="22406" y="0"/>
                  </a:moveTo>
                  <a:lnTo>
                    <a:pt x="1093797" y="0"/>
                  </a:lnTo>
                  <a:cubicBezTo>
                    <a:pt x="1099739" y="0"/>
                    <a:pt x="1105438" y="2361"/>
                    <a:pt x="1109640" y="6563"/>
                  </a:cubicBezTo>
                  <a:cubicBezTo>
                    <a:pt x="1113842" y="10765"/>
                    <a:pt x="1116203" y="16464"/>
                    <a:pt x="1116203" y="22406"/>
                  </a:cubicBezTo>
                  <a:lnTo>
                    <a:pt x="1116203" y="116800"/>
                  </a:lnTo>
                  <a:cubicBezTo>
                    <a:pt x="1116203" y="122742"/>
                    <a:pt x="1113842" y="128441"/>
                    <a:pt x="1109640" y="132643"/>
                  </a:cubicBezTo>
                  <a:cubicBezTo>
                    <a:pt x="1105438" y="136845"/>
                    <a:pt x="1099739" y="139206"/>
                    <a:pt x="1093797" y="139206"/>
                  </a:cubicBezTo>
                  <a:lnTo>
                    <a:pt x="22406" y="139206"/>
                  </a:lnTo>
                  <a:cubicBezTo>
                    <a:pt x="16464" y="139206"/>
                    <a:pt x="10765" y="136845"/>
                    <a:pt x="6563" y="132643"/>
                  </a:cubicBezTo>
                  <a:cubicBezTo>
                    <a:pt x="2361" y="128441"/>
                    <a:pt x="0" y="122742"/>
                    <a:pt x="0" y="116800"/>
                  </a:cubicBezTo>
                  <a:lnTo>
                    <a:pt x="0" y="22406"/>
                  </a:lnTo>
                  <a:cubicBezTo>
                    <a:pt x="0" y="16464"/>
                    <a:pt x="2361" y="10765"/>
                    <a:pt x="6563" y="6563"/>
                  </a:cubicBezTo>
                  <a:cubicBezTo>
                    <a:pt x="10765" y="2361"/>
                    <a:pt x="16464" y="0"/>
                    <a:pt x="2240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16203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8641" y="5840325"/>
            <a:ext cx="5873911" cy="732557"/>
            <a:chOff x="0" y="0"/>
            <a:chExt cx="1116203" cy="1392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16203" cy="139206"/>
            </a:xfrm>
            <a:custGeom>
              <a:avLst/>
              <a:gdLst/>
              <a:ahLst/>
              <a:cxnLst/>
              <a:rect r="r" b="b" t="t" l="l"/>
              <a:pathLst>
                <a:path h="139206" w="1116203">
                  <a:moveTo>
                    <a:pt x="22406" y="0"/>
                  </a:moveTo>
                  <a:lnTo>
                    <a:pt x="1093797" y="0"/>
                  </a:lnTo>
                  <a:cubicBezTo>
                    <a:pt x="1099739" y="0"/>
                    <a:pt x="1105438" y="2361"/>
                    <a:pt x="1109640" y="6563"/>
                  </a:cubicBezTo>
                  <a:cubicBezTo>
                    <a:pt x="1113842" y="10765"/>
                    <a:pt x="1116203" y="16464"/>
                    <a:pt x="1116203" y="22406"/>
                  </a:cubicBezTo>
                  <a:lnTo>
                    <a:pt x="1116203" y="116800"/>
                  </a:lnTo>
                  <a:cubicBezTo>
                    <a:pt x="1116203" y="122742"/>
                    <a:pt x="1113842" y="128441"/>
                    <a:pt x="1109640" y="132643"/>
                  </a:cubicBezTo>
                  <a:cubicBezTo>
                    <a:pt x="1105438" y="136845"/>
                    <a:pt x="1099739" y="139206"/>
                    <a:pt x="1093797" y="139206"/>
                  </a:cubicBezTo>
                  <a:lnTo>
                    <a:pt x="22406" y="139206"/>
                  </a:lnTo>
                  <a:cubicBezTo>
                    <a:pt x="16464" y="139206"/>
                    <a:pt x="10765" y="136845"/>
                    <a:pt x="6563" y="132643"/>
                  </a:cubicBezTo>
                  <a:cubicBezTo>
                    <a:pt x="2361" y="128441"/>
                    <a:pt x="0" y="122742"/>
                    <a:pt x="0" y="116800"/>
                  </a:cubicBezTo>
                  <a:lnTo>
                    <a:pt x="0" y="22406"/>
                  </a:lnTo>
                  <a:cubicBezTo>
                    <a:pt x="0" y="16464"/>
                    <a:pt x="2361" y="10765"/>
                    <a:pt x="6563" y="6563"/>
                  </a:cubicBezTo>
                  <a:cubicBezTo>
                    <a:pt x="10765" y="2361"/>
                    <a:pt x="16464" y="0"/>
                    <a:pt x="2240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16203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642128" y="1339367"/>
            <a:ext cx="5873911" cy="732557"/>
            <a:chOff x="0" y="0"/>
            <a:chExt cx="1116203" cy="1392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16203" cy="139206"/>
            </a:xfrm>
            <a:custGeom>
              <a:avLst/>
              <a:gdLst/>
              <a:ahLst/>
              <a:cxnLst/>
              <a:rect r="r" b="b" t="t" l="l"/>
              <a:pathLst>
                <a:path h="139206" w="1116203">
                  <a:moveTo>
                    <a:pt x="22406" y="0"/>
                  </a:moveTo>
                  <a:lnTo>
                    <a:pt x="1093797" y="0"/>
                  </a:lnTo>
                  <a:cubicBezTo>
                    <a:pt x="1099739" y="0"/>
                    <a:pt x="1105438" y="2361"/>
                    <a:pt x="1109640" y="6563"/>
                  </a:cubicBezTo>
                  <a:cubicBezTo>
                    <a:pt x="1113842" y="10765"/>
                    <a:pt x="1116203" y="16464"/>
                    <a:pt x="1116203" y="22406"/>
                  </a:cubicBezTo>
                  <a:lnTo>
                    <a:pt x="1116203" y="116800"/>
                  </a:lnTo>
                  <a:cubicBezTo>
                    <a:pt x="1116203" y="122742"/>
                    <a:pt x="1113842" y="128441"/>
                    <a:pt x="1109640" y="132643"/>
                  </a:cubicBezTo>
                  <a:cubicBezTo>
                    <a:pt x="1105438" y="136845"/>
                    <a:pt x="1099739" y="139206"/>
                    <a:pt x="1093797" y="139206"/>
                  </a:cubicBezTo>
                  <a:lnTo>
                    <a:pt x="22406" y="139206"/>
                  </a:lnTo>
                  <a:cubicBezTo>
                    <a:pt x="16464" y="139206"/>
                    <a:pt x="10765" y="136845"/>
                    <a:pt x="6563" y="132643"/>
                  </a:cubicBezTo>
                  <a:cubicBezTo>
                    <a:pt x="2361" y="128441"/>
                    <a:pt x="0" y="122742"/>
                    <a:pt x="0" y="116800"/>
                  </a:cubicBezTo>
                  <a:lnTo>
                    <a:pt x="0" y="22406"/>
                  </a:lnTo>
                  <a:cubicBezTo>
                    <a:pt x="0" y="16464"/>
                    <a:pt x="2361" y="10765"/>
                    <a:pt x="6563" y="6563"/>
                  </a:cubicBezTo>
                  <a:cubicBezTo>
                    <a:pt x="10765" y="2361"/>
                    <a:pt x="16464" y="0"/>
                    <a:pt x="2240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16203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642128" y="5840325"/>
            <a:ext cx="5873911" cy="732557"/>
            <a:chOff x="0" y="0"/>
            <a:chExt cx="1116203" cy="1392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16203" cy="139206"/>
            </a:xfrm>
            <a:custGeom>
              <a:avLst/>
              <a:gdLst/>
              <a:ahLst/>
              <a:cxnLst/>
              <a:rect r="r" b="b" t="t" l="l"/>
              <a:pathLst>
                <a:path h="139206" w="1116203">
                  <a:moveTo>
                    <a:pt x="22406" y="0"/>
                  </a:moveTo>
                  <a:lnTo>
                    <a:pt x="1093797" y="0"/>
                  </a:lnTo>
                  <a:cubicBezTo>
                    <a:pt x="1099739" y="0"/>
                    <a:pt x="1105438" y="2361"/>
                    <a:pt x="1109640" y="6563"/>
                  </a:cubicBezTo>
                  <a:cubicBezTo>
                    <a:pt x="1113842" y="10765"/>
                    <a:pt x="1116203" y="16464"/>
                    <a:pt x="1116203" y="22406"/>
                  </a:cubicBezTo>
                  <a:lnTo>
                    <a:pt x="1116203" y="116800"/>
                  </a:lnTo>
                  <a:cubicBezTo>
                    <a:pt x="1116203" y="122742"/>
                    <a:pt x="1113842" y="128441"/>
                    <a:pt x="1109640" y="132643"/>
                  </a:cubicBezTo>
                  <a:cubicBezTo>
                    <a:pt x="1105438" y="136845"/>
                    <a:pt x="1099739" y="139206"/>
                    <a:pt x="1093797" y="139206"/>
                  </a:cubicBezTo>
                  <a:lnTo>
                    <a:pt x="22406" y="139206"/>
                  </a:lnTo>
                  <a:cubicBezTo>
                    <a:pt x="16464" y="139206"/>
                    <a:pt x="10765" y="136845"/>
                    <a:pt x="6563" y="132643"/>
                  </a:cubicBezTo>
                  <a:cubicBezTo>
                    <a:pt x="2361" y="128441"/>
                    <a:pt x="0" y="122742"/>
                    <a:pt x="0" y="116800"/>
                  </a:cubicBezTo>
                  <a:lnTo>
                    <a:pt x="0" y="22406"/>
                  </a:lnTo>
                  <a:cubicBezTo>
                    <a:pt x="0" y="16464"/>
                    <a:pt x="2361" y="10765"/>
                    <a:pt x="6563" y="6563"/>
                  </a:cubicBezTo>
                  <a:cubicBezTo>
                    <a:pt x="10765" y="2361"/>
                    <a:pt x="16464" y="0"/>
                    <a:pt x="2240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116203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787337" y="1537839"/>
            <a:ext cx="3346793" cy="7335437"/>
          </a:xfrm>
          <a:custGeom>
            <a:avLst/>
            <a:gdLst/>
            <a:ahLst/>
            <a:cxnLst/>
            <a:rect r="r" b="b" t="t" l="l"/>
            <a:pathLst>
              <a:path h="7335437" w="3346793">
                <a:moveTo>
                  <a:pt x="0" y="0"/>
                </a:moveTo>
                <a:lnTo>
                  <a:pt x="3346794" y="0"/>
                </a:lnTo>
                <a:lnTo>
                  <a:pt x="3346794" y="7335437"/>
                </a:lnTo>
                <a:lnTo>
                  <a:pt x="0" y="7335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08247" y="1547364"/>
            <a:ext cx="4359809" cy="3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23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Masking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73858" y="1547364"/>
            <a:ext cx="4359809" cy="3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23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Shuffling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8247" y="6040310"/>
            <a:ext cx="4824457" cy="3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23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Corruption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73858" y="6040310"/>
            <a:ext cx="4148319" cy="3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23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Outputs from Code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93245" y="2267742"/>
            <a:ext cx="5764703" cy="278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787" indent="-225893" lvl="1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92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</a:t>
            </a:r>
            <a:r>
              <a:rPr lang="en-US" sz="2092" spc="12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oduced missing labels with a binary mask: Mask=Binomial(1,1−pm,shape)</a:t>
            </a:r>
          </a:p>
          <a:p>
            <a:pPr algn="l" marL="451787" indent="-225893" lvl="1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92" spc="12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Simulated missing data by combining original and shuffled datasets: Corrupted Data=(1−Mask)⋅Original Data+Mask⋅Shuffled Data</a:t>
            </a:r>
          </a:p>
          <a:p>
            <a:pPr algn="l" marL="0" indent="0" lvl="0">
              <a:lnSpc>
                <a:spcPts val="2824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769976" y="2465672"/>
            <a:ext cx="4967573" cy="112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365" indent="-243182" lvl="1">
              <a:lnSpc>
                <a:spcPts val="3041"/>
              </a:lnSpc>
              <a:spcBef>
                <a:spcPct val="0"/>
              </a:spcBef>
              <a:buFont typeface="Arial"/>
              <a:buChar char="•"/>
            </a:pPr>
            <a:r>
              <a:rPr lang="en-US" sz="2252" spc="1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</a:t>
            </a:r>
            <a:r>
              <a:rPr lang="en-US" sz="2252" spc="13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ependently shuffled each column to create variations.</a:t>
            </a:r>
          </a:p>
          <a:p>
            <a:pPr algn="l" marL="0" indent="0" lvl="0">
              <a:lnSpc>
                <a:spcPts val="3041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7769976" y="6976155"/>
            <a:ext cx="5058346" cy="114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9611" indent="-244806" lvl="1">
              <a:lnSpc>
                <a:spcPts val="3061"/>
              </a:lnSpc>
              <a:buFont typeface="Arial"/>
              <a:buChar char="•"/>
            </a:pPr>
            <a:r>
              <a:rPr lang="en-US" sz="2267" spc="1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Masked, shuffled, and corrupted datasets visualized and validated.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5924" y="7056483"/>
            <a:ext cx="4824457" cy="112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819" indent="-242410" lvl="1">
              <a:lnSpc>
                <a:spcPts val="3031"/>
              </a:lnSpc>
              <a:buFont typeface="Arial"/>
              <a:buChar char="•"/>
            </a:pPr>
            <a:r>
              <a:rPr lang="en-US" sz="2245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Combined original and shuffled data based on the mask.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4504250" y="-1942454"/>
            <a:ext cx="4418393" cy="2767018"/>
          </a:xfrm>
          <a:custGeom>
            <a:avLst/>
            <a:gdLst/>
            <a:ahLst/>
            <a:cxnLst/>
            <a:rect r="r" b="b" t="t" l="l"/>
            <a:pathLst>
              <a:path h="2767018" w="4418393">
                <a:moveTo>
                  <a:pt x="0" y="0"/>
                </a:moveTo>
                <a:lnTo>
                  <a:pt x="4418392" y="0"/>
                </a:lnTo>
                <a:lnTo>
                  <a:pt x="4418392" y="2767018"/>
                </a:lnTo>
                <a:lnTo>
                  <a:pt x="0" y="2767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-1435268" y="9764536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-422734" y="547730"/>
            <a:ext cx="1470466" cy="1583275"/>
          </a:xfrm>
          <a:custGeom>
            <a:avLst/>
            <a:gdLst/>
            <a:ahLst/>
            <a:cxnLst/>
            <a:rect r="r" b="b" t="t" l="l"/>
            <a:pathLst>
              <a:path h="1583275" w="1470466">
                <a:moveTo>
                  <a:pt x="0" y="0"/>
                </a:moveTo>
                <a:lnTo>
                  <a:pt x="1470467" y="0"/>
                </a:lnTo>
                <a:lnTo>
                  <a:pt x="1470467" y="1583274"/>
                </a:lnTo>
                <a:lnTo>
                  <a:pt x="0" y="15832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3" id="43"/>
          <p:cNvSpPr txBox="true"/>
          <p:nvPr/>
        </p:nvSpPr>
        <p:spPr>
          <a:xfrm rot="0">
            <a:off x="1028700" y="162531"/>
            <a:ext cx="13037223" cy="117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7"/>
              </a:lnSpc>
            </a:pPr>
            <a:r>
              <a:rPr lang="en-US" sz="899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Generated Data Details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3628527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186850" y="3377498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27066" y="3377498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47263" y="3377498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38907" y="3377498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315075" y="1696966"/>
            <a:ext cx="1283161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How the Model Works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3884" y="4009764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72733" y="3955755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603490"/>
            <a:ext cx="2357957" cy="225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4"/>
              </a:lnSpc>
            </a:pPr>
            <a:r>
              <a:rPr lang="en-US" sz="29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Load high-dimensional cytometry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0905" y="4603490"/>
            <a:ext cx="2790337" cy="340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4"/>
              </a:lnSpc>
            </a:pPr>
            <a:r>
              <a:rPr lang="en-US" sz="29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Preprocess the data using standardization and dimensionality reduction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79706" y="3879076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51802" y="4615676"/>
            <a:ext cx="2321761" cy="339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sz="28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Apply semi-supervised learning techniques for label prediction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01495" y="4009764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85253" y="4697196"/>
            <a:ext cx="2553963" cy="282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289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Logistic Regression and XGBoost are used as benchmark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-996967" y="8178143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566578" y="8178143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3" y="0"/>
                </a:lnTo>
                <a:lnTo>
                  <a:pt x="4602313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9049319" y="9258300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4395396" y="882119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3" id="33"/>
          <p:cNvGrpSpPr/>
          <p:nvPr/>
        </p:nvGrpSpPr>
        <p:grpSpPr>
          <a:xfrm rot="0">
            <a:off x="14513103" y="3377498"/>
            <a:ext cx="502056" cy="50205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4270854" y="3955755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930343" y="4687671"/>
            <a:ext cx="2330785" cy="245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7"/>
              </a:lnSpc>
            </a:pPr>
            <a:r>
              <a:rPr lang="en-US" sz="31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Visualize clustering using t-SNE and PCA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3180624" y="7378186"/>
            <a:ext cx="2935162" cy="2799411"/>
          </a:xfrm>
          <a:custGeom>
            <a:avLst/>
            <a:gdLst/>
            <a:ahLst/>
            <a:cxnLst/>
            <a:rect r="r" b="b" t="t" l="l"/>
            <a:pathLst>
              <a:path h="2799411" w="2935162">
                <a:moveTo>
                  <a:pt x="0" y="0"/>
                </a:moveTo>
                <a:lnTo>
                  <a:pt x="2935162" y="0"/>
                </a:lnTo>
                <a:lnTo>
                  <a:pt x="2935162" y="2799411"/>
                </a:lnTo>
                <a:lnTo>
                  <a:pt x="0" y="279941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4543" y="1085671"/>
            <a:ext cx="10425002" cy="94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8"/>
              </a:lnSpc>
            </a:pPr>
            <a:r>
              <a:rPr lang="en-US" b="true" sz="728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Output Visualizations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5149" y="2332930"/>
            <a:ext cx="8004884" cy="7529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6"/>
              </a:lnSpc>
              <a:spcBef>
                <a:spcPct val="0"/>
              </a:spcBef>
            </a:pPr>
            <a:r>
              <a:rPr lang="en-US" b="true" sz="2960" spc="17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1.t-SNE</a:t>
            </a:r>
            <a:r>
              <a:rPr lang="en-US" b="true" sz="2960" spc="177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Visualization: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Reduced data to two dimensions for cluster analysis.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Demonstrated separation between cell populations.</a:t>
            </a:r>
          </a:p>
          <a:p>
            <a:pPr algn="l">
              <a:lnSpc>
                <a:spcPts val="3996"/>
              </a:lnSpc>
              <a:spcBef>
                <a:spcPct val="0"/>
              </a:spcBef>
            </a:pPr>
            <a:r>
              <a:rPr lang="en-US" b="true" sz="2960" spc="177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</a:t>
            </a:r>
            <a:r>
              <a:rPr lang="en-US" b="true" sz="2960" spc="177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PCA Visualization: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Explained variance captured by top components.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Plotted clusters in 2D space.</a:t>
            </a:r>
          </a:p>
          <a:p>
            <a:pPr algn="l">
              <a:lnSpc>
                <a:spcPts val="3996"/>
              </a:lnSpc>
              <a:spcBef>
                <a:spcPct val="0"/>
              </a:spcBef>
            </a:pPr>
            <a:r>
              <a:rPr lang="en-US" b="true" sz="2960" spc="177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</a:t>
            </a:r>
            <a:r>
              <a:rPr lang="en-US" b="true" sz="2960" spc="177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Accuracy Metrics: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Silhouette Score: Measures cluster cohesion.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Purity Score: Evaluates cluster homogeneity.</a:t>
            </a:r>
          </a:p>
          <a:p>
            <a:pPr algn="l" marL="0" indent="0" lvl="0">
              <a:lnSpc>
                <a:spcPts val="3996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450033" y="2028943"/>
            <a:ext cx="2561557" cy="2196535"/>
          </a:xfrm>
          <a:custGeom>
            <a:avLst/>
            <a:gdLst/>
            <a:ahLst/>
            <a:cxnLst/>
            <a:rect r="r" b="b" t="t" l="l"/>
            <a:pathLst>
              <a:path h="2196535" w="2561557">
                <a:moveTo>
                  <a:pt x="0" y="0"/>
                </a:moveTo>
                <a:lnTo>
                  <a:pt x="2561557" y="0"/>
                </a:lnTo>
                <a:lnTo>
                  <a:pt x="2561557" y="2196535"/>
                </a:lnTo>
                <a:lnTo>
                  <a:pt x="0" y="219653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77070" y="291830"/>
            <a:ext cx="4916887" cy="4197792"/>
          </a:xfrm>
          <a:custGeom>
            <a:avLst/>
            <a:gdLst/>
            <a:ahLst/>
            <a:cxnLst/>
            <a:rect r="r" b="b" t="t" l="l"/>
            <a:pathLst>
              <a:path h="4197792" w="4916887">
                <a:moveTo>
                  <a:pt x="0" y="0"/>
                </a:moveTo>
                <a:lnTo>
                  <a:pt x="4916887" y="0"/>
                </a:lnTo>
                <a:lnTo>
                  <a:pt x="4916887" y="4197793"/>
                </a:lnTo>
                <a:lnTo>
                  <a:pt x="0" y="4197793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012008" y="4842048"/>
            <a:ext cx="4826831" cy="4199343"/>
          </a:xfrm>
          <a:custGeom>
            <a:avLst/>
            <a:gdLst/>
            <a:ahLst/>
            <a:cxnLst/>
            <a:rect r="r" b="b" t="t" l="l"/>
            <a:pathLst>
              <a:path h="4199343" w="4826831">
                <a:moveTo>
                  <a:pt x="0" y="0"/>
                </a:moveTo>
                <a:lnTo>
                  <a:pt x="4826831" y="0"/>
                </a:lnTo>
                <a:lnTo>
                  <a:pt x="4826831" y="4199343"/>
                </a:lnTo>
                <a:lnTo>
                  <a:pt x="0" y="4199343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549264" y="4415978"/>
            <a:ext cx="8513148" cy="42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56"/>
              </a:lnSpc>
              <a:spcBef>
                <a:spcPct val="0"/>
              </a:spcBef>
            </a:pPr>
            <a:r>
              <a:rPr lang="en-US" b="true" sz="2634" spc="158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Initial t-sne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63675" y="9030977"/>
            <a:ext cx="8513148" cy="42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56"/>
              </a:lnSpc>
              <a:spcBef>
                <a:spcPct val="0"/>
              </a:spcBef>
            </a:pPr>
            <a:r>
              <a:rPr lang="en-US" b="true" sz="2634" spc="158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PCA(2D Plot)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9907" y="195045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56115" y="2639048"/>
            <a:ext cx="7181225" cy="5008904"/>
          </a:xfrm>
          <a:custGeom>
            <a:avLst/>
            <a:gdLst/>
            <a:ahLst/>
            <a:cxnLst/>
            <a:rect r="r" b="b" t="t" l="l"/>
            <a:pathLst>
              <a:path h="5008904" w="7181225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57061"/>
            <a:ext cx="9942299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Directions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0994" y="2801623"/>
            <a:ext cx="8140494" cy="5056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0128" indent="-365064" lvl="1">
              <a:lnSpc>
                <a:spcPts val="4565"/>
              </a:lnSpc>
              <a:buFont typeface="Arial"/>
              <a:buChar char="•"/>
            </a:pPr>
            <a:r>
              <a:rPr lang="en-US" sz="3381" spc="20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Extend clustering to multi-class cellular data.</a:t>
            </a:r>
          </a:p>
          <a:p>
            <a:pPr algn="l" marL="730128" indent="-365064" lvl="1">
              <a:lnSpc>
                <a:spcPts val="4565"/>
              </a:lnSpc>
              <a:buFont typeface="Arial"/>
              <a:buChar char="•"/>
            </a:pPr>
            <a:r>
              <a:rPr lang="en-US" sz="3381" spc="20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Incorporate advanced architectures like graph neural networks.</a:t>
            </a:r>
          </a:p>
          <a:p>
            <a:pPr algn="l" marL="730128" indent="-365064" lvl="1">
              <a:lnSpc>
                <a:spcPts val="4565"/>
              </a:lnSpc>
              <a:buFont typeface="Arial"/>
              <a:buChar char="•"/>
            </a:pPr>
            <a:r>
              <a:rPr lang="en-US" sz="3381" spc="20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Enable real-time clustering for live cytometry analysis.</a:t>
            </a:r>
          </a:p>
          <a:p>
            <a:pPr algn="l" marL="730128" indent="-365064" lvl="1">
              <a:lnSpc>
                <a:spcPts val="4565"/>
              </a:lnSpc>
              <a:buFont typeface="Arial"/>
              <a:buChar char="•"/>
            </a:pPr>
            <a:r>
              <a:rPr lang="en-US" sz="3381" spc="20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Integrate the framework with existing biomedical systems.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DAGXp0trKaM</dc:identifier>
  <dcterms:modified xsi:type="dcterms:W3CDTF">2011-08-01T06:04:30Z</dcterms:modified>
  <cp:revision>1</cp:revision>
  <dc:title>CytoAutoClusterPresentation</dc:title>
</cp:coreProperties>
</file>